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076D0-EE4A-45E8-86D6-D7BB242A71E2}" type="datetimeFigureOut">
              <a:rPr lang="da-DK" smtClean="0"/>
              <a:t>20-09-2010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C3FB7-D0FC-49C7-B75F-21F7DD33CAA6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22" name="U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05DA8-6454-4D96-95ED-1701B0D37BD8}" type="datetime1">
              <a:rPr lang="da-DK" smtClean="0"/>
              <a:t>20-09-2010</a:t>
            </a:fld>
            <a:endParaRPr lang="da-DK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E786B-B376-4216-865B-2F3ACCA46FB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2D985-EC87-40BE-B14D-7DBD20507355}" type="datetime1">
              <a:rPr lang="da-DK" smtClean="0"/>
              <a:t>20-09-2010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E786B-B376-4216-865B-2F3ACCA46F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DC998-63F8-4252-8144-B5DFA85096C4}" type="datetime1">
              <a:rPr lang="da-DK" smtClean="0"/>
              <a:t>20-09-2010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E786B-B376-4216-865B-2F3ACCA46F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B8D3F-F4B9-4D3A-937D-90BD4EA4D8A2}" type="datetime1">
              <a:rPr lang="da-DK" smtClean="0"/>
              <a:t>20-09-2010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E786B-B376-4216-865B-2F3ACCA46F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24F66-D17A-4865-A528-AF04A1EA62D3}" type="datetime1">
              <a:rPr lang="da-DK" smtClean="0"/>
              <a:t>20-09-2010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E786B-B376-4216-865B-2F3ACCA46FB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BECA3-9C8B-482B-83A9-6500C1491EDC}" type="datetime1">
              <a:rPr lang="da-DK" smtClean="0"/>
              <a:t>20-09-2010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E786B-B376-4216-865B-2F3ACCA46F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7BD76-BAB6-40D4-A5C5-51C3803D4C4D}" type="datetime1">
              <a:rPr lang="da-DK" smtClean="0"/>
              <a:t>20-09-2010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E786B-B376-4216-865B-2F3ACCA46F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DE217D-3AD9-4E59-97A0-361C2EAA84A6}" type="datetime1">
              <a:rPr lang="da-DK" smtClean="0"/>
              <a:t>20-09-2010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E786B-B376-4216-865B-2F3ACCA46F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E2DF6-C91C-4936-979D-90C904690386}" type="datetime1">
              <a:rPr lang="da-DK" smtClean="0"/>
              <a:t>20-09-2010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E786B-B376-4216-865B-2F3ACCA46FB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Rektangel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87852-E8C5-4F1F-9341-387CC1BC3BF5}" type="datetime1">
              <a:rPr lang="da-DK" smtClean="0"/>
              <a:t>20-09-2010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E786B-B376-4216-865B-2F3ACCA46F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B0893-3D03-402A-A661-8FB4ACFB7FD2}" type="datetime1">
              <a:rPr lang="da-DK" smtClean="0"/>
              <a:t>20-09-2010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E786B-B376-4216-865B-2F3ACCA46FB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9" name="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Kran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ladsholder til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Pladsholder til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24" name="Pladsholder til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41534C-5BD6-4BDE-8430-58D1DA1F2073}" type="datetime1">
              <a:rPr lang="da-DK" smtClean="0"/>
              <a:t>20-09-2010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da-DK"/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75E786B-B376-4216-865B-2F3ACCA46FB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Rektangel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Vejbefæstelsens opbygning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Geometrisk vejprojektering</a:t>
            </a:r>
          </a:p>
          <a:p>
            <a:r>
              <a:rPr lang="da-DK" dirty="0" smtClean="0"/>
              <a:t>Kursusgang 4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786B-B376-4216-865B-2F3ACCA46FB6}" type="slidenum">
              <a:rPr lang="da-DK" smtClean="0"/>
              <a:pPr/>
              <a:t>1</a:t>
            </a:fld>
            <a:r>
              <a:rPr lang="da-DK" dirty="0" smtClean="0"/>
              <a:t>/8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1907704" y="6550223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chemeClr val="accent2"/>
                </a:solidFill>
              </a:rPr>
              <a:t>[</a:t>
            </a:r>
            <a:r>
              <a:rPr lang="da-DK" sz="1400" dirty="0" smtClean="0">
                <a:solidFill>
                  <a:schemeClr val="accent2"/>
                </a:solidFill>
              </a:rPr>
              <a:t>Hæfte 3.3, Dimensionering af befæstelser og forstærkningsbelægning]</a:t>
            </a:r>
            <a:endParaRPr lang="da-DK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Opbygning af befæstelse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5005536"/>
          </a:xfrm>
        </p:spPr>
        <p:txBody>
          <a:bodyPr/>
          <a:lstStyle/>
          <a:p>
            <a:r>
              <a:rPr lang="da-DK" dirty="0" smtClean="0"/>
              <a:t>Vejbefæstelse </a:t>
            </a:r>
            <a:r>
              <a:rPr lang="da-DK" dirty="0" smtClean="0"/>
              <a:t>består af flere lag </a:t>
            </a:r>
            <a:r>
              <a:rPr lang="da-DK" dirty="0" smtClean="0"/>
              <a:t>materiale.</a:t>
            </a:r>
            <a:endParaRPr lang="da-DK" dirty="0" smtClean="0"/>
          </a:p>
          <a:p>
            <a:pPr lvl="1"/>
            <a:r>
              <a:rPr lang="da-DK" dirty="0" smtClean="0"/>
              <a:t>Typisk af tre lag (Egentlig vejbefæstelse</a:t>
            </a:r>
            <a:r>
              <a:rPr lang="da-DK" dirty="0" smtClean="0"/>
              <a:t>).</a:t>
            </a:r>
            <a:endParaRPr lang="da-DK" dirty="0" smtClean="0"/>
          </a:p>
          <a:p>
            <a:pPr lvl="2"/>
            <a:r>
              <a:rPr lang="da-DK" dirty="0" smtClean="0"/>
              <a:t>Slidlag</a:t>
            </a:r>
          </a:p>
          <a:p>
            <a:pPr lvl="2"/>
            <a:r>
              <a:rPr lang="da-DK" dirty="0" smtClean="0"/>
              <a:t>Bærelag</a:t>
            </a:r>
          </a:p>
          <a:p>
            <a:pPr lvl="2"/>
            <a:r>
              <a:rPr lang="da-DK" dirty="0" err="1" smtClean="0"/>
              <a:t>Bundsikringslag</a:t>
            </a:r>
            <a:endParaRPr lang="da-DK" dirty="0" smtClean="0"/>
          </a:p>
          <a:p>
            <a:r>
              <a:rPr lang="da-DK" dirty="0" smtClean="0"/>
              <a:t>Lagenes egenskaber skal opfylde krav til:</a:t>
            </a:r>
          </a:p>
          <a:p>
            <a:pPr lvl="2"/>
            <a:r>
              <a:rPr lang="da-DK" dirty="0" smtClean="0"/>
              <a:t>Trafikanters sikkerhed (</a:t>
            </a:r>
            <a:r>
              <a:rPr lang="da-DK" dirty="0" smtClean="0"/>
              <a:t>friktions- &amp; reflekskrav)</a:t>
            </a:r>
            <a:endParaRPr lang="da-DK" dirty="0" smtClean="0"/>
          </a:p>
          <a:p>
            <a:pPr lvl="2"/>
            <a:r>
              <a:rPr lang="da-DK" dirty="0" smtClean="0"/>
              <a:t>Komfort (jævnhed &amp; støj)</a:t>
            </a:r>
          </a:p>
          <a:p>
            <a:pPr lvl="2"/>
            <a:r>
              <a:rPr lang="da-DK" dirty="0" smtClean="0"/>
              <a:t>Vejens holdbarhed (akseltryk)</a:t>
            </a:r>
          </a:p>
          <a:p>
            <a:pPr lvl="2"/>
            <a:r>
              <a:rPr lang="da-DK" dirty="0" smtClean="0"/>
              <a:t>Klimapåvirkning</a:t>
            </a:r>
          </a:p>
          <a:p>
            <a:pPr lvl="1"/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786B-B376-4216-865B-2F3ACCA46FB6}" type="slidenum">
              <a:rPr lang="da-DK" smtClean="0"/>
              <a:pPr/>
              <a:t>2</a:t>
            </a:fld>
            <a:r>
              <a:rPr lang="da-DK" dirty="0" smtClean="0"/>
              <a:t>/8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08920"/>
            <a:ext cx="5414691" cy="362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548680"/>
            <a:ext cx="8280920" cy="5699720"/>
          </a:xfrm>
        </p:spPr>
        <p:txBody>
          <a:bodyPr/>
          <a:lstStyle/>
          <a:p>
            <a:pPr lvl="1"/>
            <a:r>
              <a:rPr lang="da-DK" dirty="0" smtClean="0"/>
              <a:t>Vejbefæstelsen </a:t>
            </a:r>
            <a:r>
              <a:rPr lang="da-DK" dirty="0" smtClean="0"/>
              <a:t>skal optage </a:t>
            </a:r>
            <a:r>
              <a:rPr lang="da-DK" dirty="0" smtClean="0"/>
              <a:t>den </a:t>
            </a:r>
            <a:r>
              <a:rPr lang="da-DK" dirty="0" smtClean="0"/>
              <a:t>trafikale belastning, ved at fordele belastninger </a:t>
            </a:r>
            <a:r>
              <a:rPr lang="da-DK" dirty="0" smtClean="0"/>
              <a:t>til</a:t>
            </a:r>
            <a:r>
              <a:rPr lang="da-DK" dirty="0" smtClean="0"/>
              <a:t> </a:t>
            </a:r>
            <a:r>
              <a:rPr lang="da-DK" dirty="0" smtClean="0"/>
              <a:t>den </a:t>
            </a:r>
            <a:r>
              <a:rPr lang="da-DK" dirty="0" smtClean="0"/>
              <a:t>underliggende jord og et større areal.</a:t>
            </a:r>
          </a:p>
          <a:p>
            <a:pPr lvl="2"/>
            <a:r>
              <a:rPr lang="da-DK" dirty="0" smtClean="0"/>
              <a:t>Derfor kan der benyttes materialer af aftagende kvalitet med dybden.</a:t>
            </a:r>
            <a:endParaRPr lang="da-DK" dirty="0" smtClean="0"/>
          </a:p>
          <a:p>
            <a:pPr lvl="3"/>
            <a:endParaRPr lang="da-DK" dirty="0" smtClean="0"/>
          </a:p>
          <a:p>
            <a:pPr lvl="3"/>
            <a:r>
              <a:rPr lang="da-DK" dirty="0" smtClean="0"/>
              <a:t>Slidlag</a:t>
            </a:r>
          </a:p>
          <a:p>
            <a:pPr lvl="3"/>
            <a:r>
              <a:rPr lang="da-DK" dirty="0" smtClean="0"/>
              <a:t>Bærelag</a:t>
            </a:r>
          </a:p>
          <a:p>
            <a:pPr lvl="3"/>
            <a:r>
              <a:rPr lang="da-DK" dirty="0" err="1" smtClean="0"/>
              <a:t>Bundsikringslag</a:t>
            </a:r>
            <a:endParaRPr lang="da-DK" dirty="0" smtClean="0"/>
          </a:p>
          <a:p>
            <a:pPr lvl="3"/>
            <a:r>
              <a:rPr lang="da-DK" dirty="0" smtClean="0"/>
              <a:t>Underbund</a:t>
            </a:r>
          </a:p>
          <a:p>
            <a:pPr lvl="3">
              <a:buNone/>
            </a:pPr>
            <a:r>
              <a:rPr lang="da-DK" dirty="0" smtClean="0"/>
              <a:t>   </a:t>
            </a:r>
          </a:p>
          <a:p>
            <a:pPr lvl="3">
              <a:buNone/>
            </a:pPr>
            <a:endParaRPr lang="da-DK" dirty="0" smtClean="0"/>
          </a:p>
          <a:p>
            <a:pPr lvl="2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786B-B376-4216-865B-2F3ACCA46FB6}" type="slidenum">
              <a:rPr lang="da-DK" smtClean="0"/>
              <a:pPr/>
              <a:t>3</a:t>
            </a:fld>
            <a:r>
              <a:rPr lang="da-DK" dirty="0" smtClean="0"/>
              <a:t>/8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3429000"/>
            <a:ext cx="8496944" cy="2952328"/>
          </a:xfrm>
        </p:spPr>
        <p:txBody>
          <a:bodyPr>
            <a:normAutofit/>
          </a:bodyPr>
          <a:lstStyle/>
          <a:p>
            <a:pPr lvl="2"/>
            <a:r>
              <a:rPr lang="da-DK" i="1" dirty="0" smtClean="0"/>
              <a:t>Bundsikringslaget</a:t>
            </a:r>
            <a:r>
              <a:rPr lang="da-DK" dirty="0" smtClean="0"/>
              <a:t> opbygges af sand, grus eller </a:t>
            </a:r>
            <a:r>
              <a:rPr lang="da-DK" dirty="0" smtClean="0"/>
              <a:t>slagge*.</a:t>
            </a:r>
            <a:endParaRPr lang="da-DK" dirty="0" smtClean="0"/>
          </a:p>
          <a:p>
            <a:pPr lvl="3"/>
            <a:r>
              <a:rPr lang="da-DK" dirty="0" smtClean="0"/>
              <a:t>Fordeling af akseltrykbelastning på </a:t>
            </a:r>
            <a:r>
              <a:rPr lang="da-DK" dirty="0" smtClean="0"/>
              <a:t>bærelaget til </a:t>
            </a:r>
            <a:r>
              <a:rPr lang="da-DK" dirty="0" smtClean="0"/>
              <a:t>underbunden.</a:t>
            </a:r>
            <a:endParaRPr lang="da-DK" dirty="0" smtClean="0"/>
          </a:p>
          <a:p>
            <a:pPr lvl="3"/>
            <a:r>
              <a:rPr lang="da-DK" dirty="0" smtClean="0"/>
              <a:t>Fungere som </a:t>
            </a:r>
            <a:r>
              <a:rPr lang="da-DK" dirty="0" smtClean="0"/>
              <a:t>fladedræn </a:t>
            </a:r>
            <a:r>
              <a:rPr lang="da-DK" dirty="0" smtClean="0"/>
              <a:t>– leder nedsivet vand til dræn og </a:t>
            </a:r>
            <a:r>
              <a:rPr lang="da-DK" dirty="0" smtClean="0"/>
              <a:t>grøfter.</a:t>
            </a:r>
            <a:endParaRPr lang="da-DK" dirty="0" smtClean="0"/>
          </a:p>
          <a:p>
            <a:pPr lvl="3"/>
            <a:r>
              <a:rPr lang="da-DK" dirty="0" smtClean="0"/>
              <a:t>Mindske o</a:t>
            </a:r>
            <a:r>
              <a:rPr lang="da-DK" dirty="0" smtClean="0"/>
              <a:t>pfrysning </a:t>
            </a:r>
            <a:r>
              <a:rPr lang="da-DK" dirty="0" smtClean="0"/>
              <a:t>af frostfarlig </a:t>
            </a:r>
            <a:r>
              <a:rPr lang="da-DK" dirty="0" smtClean="0"/>
              <a:t>jord.</a:t>
            </a:r>
          </a:p>
          <a:p>
            <a:pPr lvl="3">
              <a:buNone/>
            </a:pPr>
            <a:endParaRPr lang="da-DK" dirty="0" smtClean="0"/>
          </a:p>
          <a:p>
            <a:pPr lvl="2">
              <a:buNone/>
            </a:pPr>
            <a:endParaRPr lang="da-DK" sz="1400" dirty="0" smtClean="0"/>
          </a:p>
          <a:p>
            <a:pPr lvl="2">
              <a:buNone/>
            </a:pPr>
            <a:r>
              <a:rPr lang="da-DK" sz="1400" dirty="0" smtClean="0"/>
              <a:t>*Kun benyttes til veje uden tung trafik.</a:t>
            </a:r>
            <a:endParaRPr lang="da-DK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31135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81128"/>
            <a:ext cx="3012009" cy="192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adsholder til indhold 2"/>
          <p:cNvSpPr txBox="1">
            <a:spLocks/>
          </p:cNvSpPr>
          <p:nvPr/>
        </p:nvSpPr>
        <p:spPr>
          <a:xfrm>
            <a:off x="395536" y="332656"/>
            <a:ext cx="8496944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86968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lang="da-DK" sz="2400" i="1" noProof="0" dirty="0" smtClean="0"/>
              <a:t>Underbunden </a:t>
            </a:r>
            <a:r>
              <a:rPr lang="da-DK" sz="2400" noProof="0" dirty="0" smtClean="0"/>
              <a:t>er resultatet af det jordarbejde, lavet forud for udlægning af befæstelsesarealerne. </a:t>
            </a:r>
          </a:p>
          <a:p>
            <a:pPr marL="1344168" lvl="3" indent="-228600"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</a:pPr>
            <a:r>
              <a:rPr kumimoji="0" lang="da-DK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Underbundens</a:t>
            </a:r>
            <a:r>
              <a:rPr kumimoji="0" lang="da-DK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overflade kaldes planum.</a:t>
            </a:r>
          </a:p>
          <a:p>
            <a:pPr marL="1344168" lvl="3" indent="-228600"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</a:pPr>
            <a:r>
              <a:rPr lang="da-DK" sz="2000" dirty="0" smtClean="0"/>
              <a:t>Underbunden har indflydelse på</a:t>
            </a:r>
          </a:p>
          <a:p>
            <a:pPr marL="1344168" lvl="3" indent="-228600">
              <a:spcBef>
                <a:spcPct val="20000"/>
              </a:spcBef>
              <a:buClr>
                <a:schemeClr val="accent2"/>
              </a:buClr>
            </a:pPr>
            <a:r>
              <a:rPr lang="da-DK" sz="2000" dirty="0" smtClean="0"/>
              <a:t>	</a:t>
            </a:r>
            <a:r>
              <a:rPr lang="da-DK" sz="2000" dirty="0" smtClean="0"/>
              <a:t>befæstelsestykkelsen.</a:t>
            </a:r>
            <a:endParaRPr lang="da-DK" sz="2000" dirty="0" smtClean="0"/>
          </a:p>
          <a:p>
            <a:pPr marL="1344168" lvl="3" indent="-228600"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17373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6968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786B-B376-4216-865B-2F3ACCA46FB6}" type="slidenum">
              <a:rPr lang="da-DK" smtClean="0"/>
              <a:pPr/>
              <a:t>4</a:t>
            </a:fld>
            <a:r>
              <a:rPr lang="da-DK" dirty="0" smtClean="0"/>
              <a:t>/8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034335"/>
            <a:ext cx="2948083" cy="182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2968576" cy="19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3429000"/>
            <a:ext cx="8496944" cy="3429000"/>
          </a:xfrm>
        </p:spPr>
        <p:txBody>
          <a:bodyPr>
            <a:normAutofit/>
          </a:bodyPr>
          <a:lstStyle/>
          <a:p>
            <a:pPr lvl="2"/>
            <a:r>
              <a:rPr lang="da-DK" i="1" dirty="0" smtClean="0"/>
              <a:t>Slidlaget</a:t>
            </a:r>
            <a:r>
              <a:rPr lang="da-DK" dirty="0" smtClean="0"/>
              <a:t> udlægges som et sikkert og behageligt køreunderlag</a:t>
            </a:r>
          </a:p>
          <a:p>
            <a:pPr lvl="3"/>
            <a:r>
              <a:rPr lang="da-DK" dirty="0" smtClean="0"/>
              <a:t>Der benyttes grus som slidlag ved lavt trafikerede veje og asfalt ved højere trafikerede veje.</a:t>
            </a:r>
          </a:p>
          <a:p>
            <a:pPr lvl="3"/>
            <a:r>
              <a:rPr lang="da-DK" dirty="0" smtClean="0"/>
              <a:t>Lagene udlægges ofte i to lag, hvor det nederste fungere som et bindelag mellem bære- og slidlaget.</a:t>
            </a:r>
          </a:p>
          <a:p>
            <a:pPr lvl="3"/>
            <a:r>
              <a:rPr lang="da-DK" dirty="0" smtClean="0"/>
              <a:t>Bindelaget skal hindre deformation -</a:t>
            </a:r>
          </a:p>
          <a:p>
            <a:pPr lvl="3">
              <a:buNone/>
            </a:pPr>
            <a:r>
              <a:rPr lang="da-DK" dirty="0" smtClean="0"/>
              <a:t>	</a:t>
            </a:r>
            <a:r>
              <a:rPr lang="da-DK" dirty="0" smtClean="0"/>
              <a:t>sporkøring.</a:t>
            </a:r>
          </a:p>
          <a:p>
            <a:pPr lvl="3"/>
            <a:r>
              <a:rPr lang="da-DK" dirty="0" smtClean="0"/>
              <a:t>Slidlaget er ofte bestående af pulverasfalt </a:t>
            </a:r>
          </a:p>
          <a:p>
            <a:pPr lvl="3">
              <a:buNone/>
            </a:pPr>
            <a:r>
              <a:rPr lang="da-DK" dirty="0" smtClean="0"/>
              <a:t>	</a:t>
            </a:r>
            <a:r>
              <a:rPr lang="da-DK" dirty="0" smtClean="0"/>
              <a:t>ved mellem ÅDT og asfaltbeton ved større ÅDT</a:t>
            </a:r>
            <a:endParaRPr lang="da-DK" dirty="0" smtClean="0"/>
          </a:p>
          <a:p>
            <a:pPr lvl="3">
              <a:buNone/>
            </a:pPr>
            <a:endParaRPr lang="da-DK" dirty="0" smtClean="0"/>
          </a:p>
          <a:p>
            <a:pPr lvl="2">
              <a:buNone/>
            </a:pPr>
            <a:endParaRPr lang="da-DK" dirty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467544" y="188640"/>
            <a:ext cx="8424936" cy="424847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886968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lang="da-DK" sz="2400" i="1" dirty="0" smtClean="0"/>
              <a:t>Bærelaget</a:t>
            </a:r>
            <a:r>
              <a:rPr lang="da-DK" sz="2400" dirty="0" smtClean="0"/>
              <a:t> </a:t>
            </a:r>
            <a:r>
              <a:rPr lang="da-DK" sz="2400" dirty="0" smtClean="0"/>
              <a:t>kan bestå </a:t>
            </a:r>
            <a:r>
              <a:rPr lang="da-DK" sz="2400" dirty="0" smtClean="0"/>
              <a:t>af to – tre </a:t>
            </a:r>
            <a:r>
              <a:rPr lang="da-DK" sz="2400" dirty="0" smtClean="0"/>
              <a:t>lag, </a:t>
            </a:r>
            <a:r>
              <a:rPr lang="da-DK" sz="2400" dirty="0" smtClean="0"/>
              <a:t>typisk bestående af ubundne sten-/ grusmateriale, asfalt eller cementbeton.</a:t>
            </a:r>
          </a:p>
          <a:p>
            <a:pPr marL="1344168" lvl="3" indent="-228600"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</a:pPr>
            <a:r>
              <a:rPr lang="da-DK" sz="2000" dirty="0" smtClean="0"/>
              <a:t>Bærelag karakteriseres som </a:t>
            </a:r>
            <a:r>
              <a:rPr lang="da-DK" sz="2000" dirty="0" smtClean="0"/>
              <a:t>fleksible (asfalt) </a:t>
            </a:r>
            <a:r>
              <a:rPr lang="da-DK" sz="2000" dirty="0" smtClean="0"/>
              <a:t>eller </a:t>
            </a:r>
            <a:r>
              <a:rPr lang="da-DK" sz="2000" dirty="0" smtClean="0"/>
              <a:t>stive (cementbeton).</a:t>
            </a:r>
          </a:p>
          <a:p>
            <a:pPr marL="1344168" lvl="3" indent="-228600"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</a:pPr>
            <a:r>
              <a:rPr kumimoji="0" lang="da-DK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Bærelaget udgør</a:t>
            </a:r>
            <a:r>
              <a:rPr kumimoji="0" lang="da-DK" sz="20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sammen med</a:t>
            </a:r>
          </a:p>
          <a:p>
            <a:pPr marL="1344168" lvl="3" indent="-228600">
              <a:spcBef>
                <a:spcPct val="20000"/>
              </a:spcBef>
              <a:buClr>
                <a:schemeClr val="accent2"/>
              </a:buClr>
            </a:pPr>
            <a:r>
              <a:rPr lang="da-DK" sz="2000" dirty="0" smtClean="0"/>
              <a:t>	slidlaget </a:t>
            </a:r>
            <a:r>
              <a:rPr lang="da-DK" sz="2000" dirty="0" smtClean="0"/>
              <a:t>vejens belægning</a:t>
            </a:r>
            <a:r>
              <a:rPr lang="da-DK" sz="2000" dirty="0" smtClean="0"/>
              <a:t>.</a:t>
            </a:r>
          </a:p>
          <a:p>
            <a:pPr marL="1344168" lvl="3" indent="-228600"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</a:pPr>
            <a:r>
              <a:rPr lang="da-DK" sz="2000" dirty="0" smtClean="0"/>
              <a:t>Lagene er bundet sammen af bitumen</a:t>
            </a:r>
          </a:p>
          <a:p>
            <a:pPr marL="1344168" lvl="3" indent="-228600">
              <a:spcBef>
                <a:spcPct val="20000"/>
              </a:spcBef>
              <a:buClr>
                <a:schemeClr val="accent2"/>
              </a:buClr>
            </a:pPr>
            <a:r>
              <a:rPr lang="da-DK" sz="2000" dirty="0" smtClean="0"/>
              <a:t>	</a:t>
            </a:r>
            <a:r>
              <a:rPr lang="da-DK" sz="2000" dirty="0" smtClean="0"/>
              <a:t>og har som funktion at være lastfordelene.</a:t>
            </a:r>
          </a:p>
          <a:p>
            <a:pPr marL="1344168" lvl="3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da-DK" sz="2000" dirty="0" smtClean="0"/>
              <a:t>Grusasfaltbeton (GAB) og Stabilgrus</a:t>
            </a:r>
          </a:p>
          <a:p>
            <a:pPr marL="1344168" lvl="3" indent="-228600">
              <a:spcBef>
                <a:spcPct val="20000"/>
              </a:spcBef>
              <a:buClr>
                <a:schemeClr val="accent2"/>
              </a:buClr>
            </a:pPr>
            <a:r>
              <a:rPr lang="da-DK" sz="2000" dirty="0" smtClean="0"/>
              <a:t>	</a:t>
            </a:r>
            <a:r>
              <a:rPr lang="da-DK" sz="2000" dirty="0" smtClean="0"/>
              <a:t>benyttes ofte.</a:t>
            </a:r>
            <a:endParaRPr lang="da-DK" sz="2000" dirty="0" smtClean="0"/>
          </a:p>
          <a:p>
            <a:pPr marL="1344168" lvl="3" indent="-228600"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</a:pPr>
            <a:endParaRPr kumimoji="0" lang="da-DK" sz="20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44168" lvl="3" indent="-228600">
              <a:spcBef>
                <a:spcPct val="20000"/>
              </a:spcBef>
              <a:buClr>
                <a:schemeClr val="accent2"/>
              </a:buClr>
            </a:pPr>
            <a:r>
              <a:rPr lang="da-DK" sz="2000" i="1" baseline="0" dirty="0" smtClean="0"/>
              <a:t>	</a:t>
            </a: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marR="0" lvl="3" indent="-17373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1097280" marR="0" lvl="3" indent="-17373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6968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786B-B376-4216-865B-2F3ACCA46FB6}" type="slidenum">
              <a:rPr lang="da-DK" smtClean="0"/>
              <a:pPr/>
              <a:t>5</a:t>
            </a:fld>
            <a:r>
              <a:rPr lang="da-DK" dirty="0" smtClean="0"/>
              <a:t>/8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Dimensionering af befæstelse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5005536"/>
          </a:xfrm>
        </p:spPr>
        <p:txBody>
          <a:bodyPr/>
          <a:lstStyle/>
          <a:p>
            <a:r>
              <a:rPr lang="da-DK" dirty="0" smtClean="0"/>
              <a:t>Tre metoder/niveauer</a:t>
            </a:r>
          </a:p>
          <a:p>
            <a:pPr lvl="2"/>
            <a:r>
              <a:rPr lang="da-DK" dirty="0" smtClean="0"/>
              <a:t>1. Niveau - Katalogmetoden</a:t>
            </a:r>
          </a:p>
          <a:p>
            <a:pPr lvl="3"/>
            <a:r>
              <a:rPr lang="da-DK" dirty="0" smtClean="0"/>
              <a:t>Katalog over standardbefæstelser til dimensionering.</a:t>
            </a:r>
          </a:p>
          <a:p>
            <a:pPr lvl="3"/>
            <a:r>
              <a:rPr lang="da-DK" dirty="0" smtClean="0"/>
              <a:t>Dimensioneringsperiode på 10 eller 20 år</a:t>
            </a:r>
          </a:p>
          <a:p>
            <a:pPr lvl="3"/>
            <a:r>
              <a:rPr lang="da-DK" dirty="0" smtClean="0"/>
              <a:t>Opdelt i 8 trafikklasser – antal lastbiler pr. døgn – </a:t>
            </a:r>
          </a:p>
          <a:p>
            <a:pPr lvl="3">
              <a:buNone/>
            </a:pPr>
            <a:r>
              <a:rPr lang="da-DK" dirty="0" smtClean="0"/>
              <a:t>  belastning udtrykkes ved N</a:t>
            </a:r>
            <a:r>
              <a:rPr lang="da-DK" sz="1050" dirty="0" smtClean="0"/>
              <a:t>Æ10</a:t>
            </a:r>
            <a:r>
              <a:rPr lang="da-DK" dirty="0" smtClean="0"/>
              <a:t>, antal ækvivalente 10 ton akseltryk pr. kørespor</a:t>
            </a:r>
          </a:p>
          <a:p>
            <a:pPr lvl="3"/>
            <a:r>
              <a:rPr lang="da-DK" dirty="0" smtClean="0"/>
              <a:t>Katalog kan herefter</a:t>
            </a:r>
          </a:p>
          <a:p>
            <a:pPr lvl="3">
              <a:buNone/>
            </a:pPr>
            <a:r>
              <a:rPr lang="da-DK" dirty="0" smtClean="0"/>
              <a:t>	</a:t>
            </a:r>
            <a:r>
              <a:rPr lang="da-DK" dirty="0" smtClean="0"/>
              <a:t>bruges til opslag.</a:t>
            </a:r>
          </a:p>
          <a:p>
            <a:pPr lvl="2"/>
            <a:endParaRPr lang="da-DK" dirty="0" smtClean="0"/>
          </a:p>
          <a:p>
            <a:pPr lvl="1"/>
            <a:endParaRPr lang="da-DK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3651472" cy="264434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786B-B376-4216-865B-2F3ACCA46FB6}" type="slidenum">
              <a:rPr lang="da-DK" smtClean="0"/>
              <a:pPr/>
              <a:t>6</a:t>
            </a:fld>
            <a:r>
              <a:rPr lang="da-DK" dirty="0" smtClean="0"/>
              <a:t>/8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5686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dsholder til indhold 2"/>
          <p:cNvSpPr>
            <a:spLocks noGrp="1"/>
          </p:cNvSpPr>
          <p:nvPr>
            <p:ph idx="1"/>
          </p:nvPr>
        </p:nvSpPr>
        <p:spPr>
          <a:xfrm>
            <a:off x="539552" y="260648"/>
            <a:ext cx="2664296" cy="2341240"/>
          </a:xfrm>
        </p:spPr>
        <p:txBody>
          <a:bodyPr>
            <a:normAutofit/>
          </a:bodyPr>
          <a:lstStyle/>
          <a:p>
            <a:pPr lvl="1"/>
            <a:r>
              <a:rPr lang="da-DK" sz="1800" dirty="0" smtClean="0"/>
              <a:t>Fleksible belægninger 10 års trafik</a:t>
            </a:r>
          </a:p>
          <a:p>
            <a:pPr lvl="1"/>
            <a:r>
              <a:rPr lang="da-DK" sz="1800" dirty="0" smtClean="0"/>
              <a:t>Angiver materialer</a:t>
            </a:r>
          </a:p>
          <a:p>
            <a:pPr lvl="1"/>
            <a:r>
              <a:rPr lang="da-DK" sz="1800" dirty="0" smtClean="0"/>
              <a:t>Bitumenhårdhed for bindelag</a:t>
            </a:r>
            <a:endParaRPr lang="da-DK" sz="1800" dirty="0" smtClean="0"/>
          </a:p>
          <a:p>
            <a:pPr lvl="1"/>
            <a:endParaRPr lang="da-DK" sz="1800" dirty="0" smtClean="0"/>
          </a:p>
          <a:p>
            <a:pPr lvl="1"/>
            <a:endParaRPr lang="da-DK" sz="1800" dirty="0" smtClean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786B-B376-4216-865B-2F3ACCA46FB6}" type="slidenum">
              <a:rPr lang="da-DK" smtClean="0"/>
              <a:pPr/>
              <a:t>7</a:t>
            </a:fld>
            <a:r>
              <a:rPr lang="da-DK" dirty="0" smtClean="0"/>
              <a:t>/8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Dimensionering af befæstelse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5005536"/>
          </a:xfrm>
        </p:spPr>
        <p:txBody>
          <a:bodyPr>
            <a:normAutofit/>
          </a:bodyPr>
          <a:lstStyle/>
          <a:p>
            <a:r>
              <a:rPr lang="da-DK" dirty="0" smtClean="0"/>
              <a:t>Tre metoder/niveauer</a:t>
            </a:r>
          </a:p>
          <a:p>
            <a:pPr lvl="2"/>
            <a:r>
              <a:rPr lang="da-DK" dirty="0" smtClean="0"/>
              <a:t>2</a:t>
            </a:r>
            <a:r>
              <a:rPr lang="da-DK" dirty="0" smtClean="0"/>
              <a:t>. Niveau – Analytisk-Empirisk dimensionering</a:t>
            </a:r>
          </a:p>
          <a:p>
            <a:pPr lvl="3"/>
            <a:r>
              <a:rPr lang="da-DK" dirty="0" smtClean="0"/>
              <a:t>Empirisk bestemmelse af spændinger og tøjninger i hvert enkelt lag  og antallet af belastninger og nedbrydningshastigheden. (Bygger på erfaringsgrundlag)</a:t>
            </a:r>
          </a:p>
          <a:p>
            <a:pPr lvl="3"/>
            <a:r>
              <a:rPr lang="da-DK" dirty="0" smtClean="0"/>
              <a:t>Analytisk bestemmelse af de faktiske spændinger og tøjninger på baggrund af elasticitetsteorien. (Kan benyttes til utraditionelle materialer og anderledes forhold)</a:t>
            </a:r>
          </a:p>
          <a:p>
            <a:pPr lvl="2"/>
            <a:endParaRPr lang="da-DK" dirty="0" smtClean="0"/>
          </a:p>
          <a:p>
            <a:pPr lvl="2"/>
            <a:r>
              <a:rPr lang="da-DK" dirty="0" smtClean="0"/>
              <a:t>3. Niveau – Dimensionering ved simulering</a:t>
            </a:r>
          </a:p>
          <a:p>
            <a:pPr lvl="3"/>
            <a:r>
              <a:rPr lang="da-DK" dirty="0" smtClean="0"/>
              <a:t>MMOPP4 (Program)</a:t>
            </a:r>
          </a:p>
          <a:p>
            <a:pPr lvl="3"/>
            <a:r>
              <a:rPr lang="da-DK" dirty="0" smtClean="0"/>
              <a:t>Kan dimensionere efter analytisk metode, samt foretage en simulering af nedbrydningsforløbet for fleksible befæstelser.</a:t>
            </a:r>
          </a:p>
          <a:p>
            <a:pPr lvl="3"/>
            <a:endParaRPr lang="da-DK" dirty="0" smtClean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786B-B376-4216-865B-2F3ACCA46FB6}" type="slidenum">
              <a:rPr lang="da-DK" smtClean="0"/>
              <a:pPr/>
              <a:t>8</a:t>
            </a:fld>
            <a:r>
              <a:rPr lang="da-DK" dirty="0" smtClean="0"/>
              <a:t>/8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220486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Spørgsmål:</a:t>
            </a:r>
            <a:br>
              <a:rPr lang="da-DK" dirty="0" smtClean="0"/>
            </a:br>
            <a:r>
              <a:rPr lang="da-DK" dirty="0" smtClean="0"/>
              <a:t>Dimensionering af vejbefæstelse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mbusfletværk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mbusfletværk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ambusfletvær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306</TotalTime>
  <Words>404</Words>
  <Application>Microsoft Office PowerPoint</Application>
  <PresentationFormat>Skærmshow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Bambusfletværk</vt:lpstr>
      <vt:lpstr>Vejbefæstelsens opbygning</vt:lpstr>
      <vt:lpstr>Opbygning af befæstelse</vt:lpstr>
      <vt:lpstr>Dias nummer 3</vt:lpstr>
      <vt:lpstr>Dias nummer 4</vt:lpstr>
      <vt:lpstr>Dias nummer 5</vt:lpstr>
      <vt:lpstr>Dimensionering af befæstelse</vt:lpstr>
      <vt:lpstr>Dias nummer 7</vt:lpstr>
      <vt:lpstr>Dimensionering af befæstelse</vt:lpstr>
      <vt:lpstr>Spørgsmål: Dimensionering af vejbefæstelse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Vejbefæstelsens opbygning</dc:title>
  <dc:creator>Morten Laugesen</dc:creator>
  <cp:lastModifiedBy>Morten Laugesen</cp:lastModifiedBy>
  <cp:revision>35</cp:revision>
  <dcterms:created xsi:type="dcterms:W3CDTF">2010-09-20T09:01:08Z</dcterms:created>
  <dcterms:modified xsi:type="dcterms:W3CDTF">2010-09-20T15:20:50Z</dcterms:modified>
</cp:coreProperties>
</file>